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93" r:id="rId5"/>
    <p:sldId id="262" r:id="rId6"/>
    <p:sldId id="288" r:id="rId7"/>
    <p:sldId id="263" r:id="rId8"/>
    <p:sldId id="280" r:id="rId9"/>
    <p:sldId id="295" r:id="rId10"/>
    <p:sldId id="277" r:id="rId11"/>
    <p:sldId id="279" r:id="rId12"/>
    <p:sldId id="292" r:id="rId13"/>
    <p:sldId id="294" r:id="rId14"/>
    <p:sldId id="296" r:id="rId15"/>
    <p:sldId id="281" r:id="rId16"/>
    <p:sldId id="298" r:id="rId17"/>
    <p:sldId id="299" r:id="rId18"/>
    <p:sldId id="266" r:id="rId19"/>
    <p:sldId id="268" r:id="rId20"/>
    <p:sldId id="287" r:id="rId21"/>
    <p:sldId id="27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800000"/>
    <a:srgbClr val="FF3300"/>
    <a:srgbClr val="990000"/>
    <a:srgbClr val="336600"/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0" autoAdjust="0"/>
  </p:normalViewPr>
  <p:slideViewPr>
    <p:cSldViewPr>
      <p:cViewPr>
        <p:scale>
          <a:sx n="78" d="100"/>
          <a:sy n="78" d="100"/>
        </p:scale>
        <p:origin x="-12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B9374-8C0B-415F-93A1-844B0CEDAAF5}" type="datetimeFigureOut">
              <a:rPr lang="en-AU" smtClean="0"/>
              <a:t>4/08/2019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BD06-921D-450A-A622-1E825E60CB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1267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5BD06-921D-450A-A622-1E825E60CBF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99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93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02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220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38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951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45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7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32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34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598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B6DCAA-AE67-479D-9D89-2BD1B6DB664C}" type="datetimeFigureOut">
              <a:rPr lang="en-AU" smtClean="0"/>
              <a:t>4/08/2019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3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A822-F6D0-42F9-8D9A-3953F08C3F5E}" type="slidenum">
              <a:rPr lang="en-AU" smtClean="0"/>
              <a:t>‹#›</a:t>
            </a:fld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57012" y="6125722"/>
            <a:ext cx="2636738" cy="687654"/>
            <a:chOff x="1475656" y="4005064"/>
            <a:chExt cx="2636738" cy="687654"/>
          </a:xfrm>
        </p:grpSpPr>
        <p:sp>
          <p:nvSpPr>
            <p:cNvPr id="4" name="Rectangle 3"/>
            <p:cNvSpPr/>
            <p:nvPr userDrawn="1"/>
          </p:nvSpPr>
          <p:spPr>
            <a:xfrm>
              <a:off x="1475656" y="4005064"/>
              <a:ext cx="2636738" cy="68765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2" descr="menshedtrans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4076979"/>
              <a:ext cx="2492722" cy="615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581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FF33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60000"/>
              <a:lumOff val="40000"/>
            </a:schemeClr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40000"/>
              <a:lumOff val="60000"/>
            </a:schemeClr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png"/><Relationship Id="rId5" Type="http://schemas.microsoft.com/office/2007/relationships/hdphoto" Target="../media/hdphoto5.wdp"/><Relationship Id="rId4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pn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12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Relationship Id="rId1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5303" y="188640"/>
            <a:ext cx="7713699" cy="19774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01503"/>
            <a:ext cx="7918648" cy="1470025"/>
          </a:xfrm>
        </p:spPr>
        <p:txBody>
          <a:bodyPr>
            <a:noAutofit/>
          </a:bodyPr>
          <a:lstStyle/>
          <a:p>
            <a:r>
              <a:rPr lang="en-AU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Drab to Fab …</a:t>
            </a:r>
            <a:b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r>
              <a:rPr lang="en-AU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(… &amp; Whyalla’s best kept secret)</a:t>
            </a:r>
            <a:endParaRPr lang="en-AU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>
            <a:normAutofit/>
          </a:bodyPr>
          <a:lstStyle/>
          <a:p>
            <a:endParaRPr lang="en-AU" sz="2000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en-A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by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Gary Misan, and</a:t>
            </a:r>
          </a:p>
          <a:p>
            <a:r>
              <a:rPr lang="en-AU" sz="2000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Ken Godden</a:t>
            </a:r>
            <a:endParaRPr lang="en-AU" sz="2000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menshedtr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33" y="366946"/>
            <a:ext cx="7713699" cy="1905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1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what we do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24808" y="1340768"/>
            <a:ext cx="82296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have </a:t>
            </a:r>
            <a:r>
              <a:rPr lang="en-AU" dirty="0" smtClean="0"/>
              <a:t>fun &amp; socialise</a:t>
            </a:r>
          </a:p>
          <a:p>
            <a:pPr lvl="1"/>
            <a:r>
              <a:rPr lang="en-AU" dirty="0" smtClean="0"/>
              <a:t>tea/coffee, biscuits, soft drinks</a:t>
            </a:r>
          </a:p>
          <a:p>
            <a:pPr lvl="1"/>
            <a:r>
              <a:rPr lang="en-AU" dirty="0" smtClean="0"/>
              <a:t>cook </a:t>
            </a:r>
            <a:r>
              <a:rPr lang="en-AU" dirty="0"/>
              <a:t>&amp; eat</a:t>
            </a:r>
          </a:p>
          <a:p>
            <a:r>
              <a:rPr lang="en-AU" dirty="0" smtClean="0"/>
              <a:t>keep busy – </a:t>
            </a:r>
          </a:p>
          <a:p>
            <a:pPr lvl="1"/>
            <a:r>
              <a:rPr lang="en-AU" dirty="0" smtClean="0"/>
              <a:t>woodwork &amp; metalwork</a:t>
            </a:r>
          </a:p>
          <a:p>
            <a:pPr lvl="1"/>
            <a:r>
              <a:rPr lang="en-AU" dirty="0" smtClean="0"/>
              <a:t>computing</a:t>
            </a:r>
          </a:p>
          <a:p>
            <a:pPr lvl="1"/>
            <a:r>
              <a:rPr lang="en-AU" dirty="0" smtClean="0"/>
              <a:t>gardening</a:t>
            </a:r>
          </a:p>
          <a:p>
            <a:pPr lvl="1"/>
            <a:r>
              <a:rPr lang="en-AU" dirty="0" smtClean="0"/>
              <a:t>TV/movies</a:t>
            </a:r>
          </a:p>
          <a:p>
            <a:pPr lvl="1"/>
            <a:r>
              <a:rPr lang="en-AU" dirty="0" smtClean="0"/>
              <a:t>board games, cards, pool table</a:t>
            </a:r>
          </a:p>
          <a:p>
            <a:r>
              <a:rPr lang="en-AU" dirty="0" smtClean="0"/>
              <a:t>library</a:t>
            </a:r>
          </a:p>
          <a:p>
            <a:pPr lvl="1"/>
            <a:r>
              <a:rPr lang="en-AU" dirty="0" smtClean="0"/>
              <a:t>books, craft magazines</a:t>
            </a:r>
          </a:p>
          <a:p>
            <a:r>
              <a:rPr lang="en-AU" dirty="0" smtClean="0"/>
              <a:t>guest speakers, health promotion activities </a:t>
            </a:r>
          </a:p>
          <a:p>
            <a:r>
              <a:rPr lang="en-AU" dirty="0" smtClean="0"/>
              <a:t>social club, </a:t>
            </a:r>
            <a:r>
              <a:rPr lang="en-AU" dirty="0" err="1" smtClean="0"/>
              <a:t>Xlotto</a:t>
            </a:r>
            <a:r>
              <a:rPr lang="en-AU" dirty="0" smtClean="0"/>
              <a:t> club</a:t>
            </a:r>
          </a:p>
          <a:p>
            <a:r>
              <a:rPr lang="en-AU" dirty="0"/>
              <a:t>fund </a:t>
            </a:r>
            <a:r>
              <a:rPr lang="en-AU" dirty="0" smtClean="0"/>
              <a:t>raise, attend community events </a:t>
            </a:r>
          </a:p>
          <a:p>
            <a:r>
              <a:rPr lang="en-AU" dirty="0" smtClean="0"/>
              <a:t>Web site &amp; Facebook page</a:t>
            </a:r>
          </a:p>
          <a:p>
            <a:endParaRPr lang="en-A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79">
            <a:off x="6524712" y="5310700"/>
            <a:ext cx="2064693" cy="16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6585">
            <a:off x="4461276" y="5504043"/>
            <a:ext cx="2134022" cy="1506604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0132">
            <a:off x="4685895" y="18179"/>
            <a:ext cx="2327598" cy="1642021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314">
            <a:off x="6813435" y="167863"/>
            <a:ext cx="2448273" cy="172819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663">
            <a:off x="4824153" y="2317085"/>
            <a:ext cx="2402100" cy="1532344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40" y="2922803"/>
            <a:ext cx="1960461" cy="2013269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5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aniel\Dropbox\Misan\_Whyalla Men's Shed\Pics\Men at Work\DSC_2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925">
            <a:off x="397545" y="1693006"/>
            <a:ext cx="2424487" cy="161623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aniel\Dropbox\Misan\_Whyalla Men's Shed\Pics\Men at Work\DSC_272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2107">
            <a:off x="3413638" y="1804525"/>
            <a:ext cx="2108898" cy="2240413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aniel\Dropbox\Misan\_Whyalla Men's Shed\Pics\Men at Work\DSC_27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96">
            <a:off x="5918321" y="2119951"/>
            <a:ext cx="2827719" cy="1672326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aniel\Dropbox\Misan\_Whyalla Men's Shed\Pics\Men at Work\DSC_27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8124">
            <a:off x="453385" y="3958540"/>
            <a:ext cx="2606727" cy="173751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Daniel\Dropbox\Misan\_Whyalla Men's Shed\Pics\Men at Work\DSC_287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5286">
            <a:off x="6190326" y="4527851"/>
            <a:ext cx="2742305" cy="1828097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aniel\Dropbox\Misan\_Whyalla Men's Shed\Pics\Men at Work\DSC_287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344">
            <a:off x="3402861" y="4609150"/>
            <a:ext cx="2435543" cy="1623601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43608" y="189041"/>
            <a:ext cx="7344816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…be as busy as you like…</a:t>
            </a:r>
          </a:p>
          <a:p>
            <a:pPr algn="r"/>
            <a:r>
              <a:rPr lang="en-AU" sz="3200" i="1" dirty="0">
                <a:solidFill>
                  <a:schemeClr val="bg1"/>
                </a:solidFill>
                <a:latin typeface="Comic Sans MS" panose="030F0702030302020204" pitchFamily="66" charset="0"/>
              </a:rPr>
              <a:t>b</a:t>
            </a:r>
            <a:r>
              <a:rPr lang="en-AU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 yourself or with others</a:t>
            </a:r>
            <a:r>
              <a:rPr lang="en-AU" sz="32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endParaRPr lang="en-AU" sz="12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Gary Misan\Desktop\Temp\Cupboard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6308">
            <a:off x="408702" y="1372265"/>
            <a:ext cx="2132849" cy="1998252"/>
          </a:xfrm>
          <a:prstGeom prst="rect">
            <a:avLst/>
          </a:prstGeom>
          <a:noFill/>
          <a:effectLst>
            <a:outerShdw blurRad="1397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ry Misan\Desktop\Temp\Cupboard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37" y="1197153"/>
            <a:ext cx="2952328" cy="1926618"/>
          </a:xfrm>
          <a:prstGeom prst="rect">
            <a:avLst/>
          </a:prstGeom>
          <a:noFill/>
          <a:effectLst>
            <a:outerShdw blurRad="1397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ary Misan\Desktop\Temp\Cupboard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140">
            <a:off x="6016526" y="1495394"/>
            <a:ext cx="2822424" cy="1881616"/>
          </a:xfrm>
          <a:prstGeom prst="rect">
            <a:avLst/>
          </a:prstGeom>
          <a:noFill/>
          <a:effectLst>
            <a:outerShdw blurRad="1397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ary Misan\Desktop\Temp\Cupboard_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985">
            <a:off x="1598081" y="3818329"/>
            <a:ext cx="2810936" cy="1856961"/>
          </a:xfrm>
          <a:prstGeom prst="rect">
            <a:avLst/>
          </a:prstGeom>
          <a:noFill/>
          <a:effectLst>
            <a:outerShdw blurRad="1397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ary Misan\Desktop\Temp\Cupboard_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07">
            <a:off x="4932040" y="3927011"/>
            <a:ext cx="3014537" cy="1932628"/>
          </a:xfrm>
          <a:prstGeom prst="rect">
            <a:avLst/>
          </a:prstGeom>
          <a:noFill/>
          <a:effectLst>
            <a:outerShdw blurRad="1397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43608" y="189041"/>
            <a:ext cx="7344816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 go from </a:t>
            </a:r>
            <a:r>
              <a:rPr lang="en-A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drab</a:t>
            </a:r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en-AU" sz="4800" i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to</a:t>
            </a:r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en-A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fab</a:t>
            </a:r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…</a:t>
            </a:r>
            <a:b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endParaRPr lang="en-AU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606955">
            <a:off x="467544" y="1185823"/>
            <a:ext cx="1986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The raw material</a:t>
            </a:r>
          </a:p>
        </p:txBody>
      </p:sp>
      <p:sp>
        <p:nvSpPr>
          <p:cNvPr id="9" name="Rectangle 8"/>
          <p:cNvSpPr/>
          <p:nvPr/>
        </p:nvSpPr>
        <p:spPr>
          <a:xfrm rot="21164840">
            <a:off x="2978657" y="1229927"/>
            <a:ext cx="3110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Breaking down the </a:t>
            </a:r>
            <a:r>
              <a:rPr lang="en-AU" sz="2000" b="1" dirty="0" smtClean="0">
                <a:solidFill>
                  <a:schemeClr val="bg1"/>
                </a:solidFill>
              </a:rPr>
              <a:t>palettes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659" y="3861048"/>
            <a:ext cx="3170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Measuring and construction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28184" y="5884953"/>
            <a:ext cx="2382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The finished product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41604" y="1788590"/>
            <a:ext cx="2746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Machining and planning</a:t>
            </a:r>
          </a:p>
        </p:txBody>
      </p:sp>
    </p:spTree>
    <p:extLst>
      <p:ext uri="{BB962C8B-B14F-4D97-AF65-F5344CB8AC3E}">
        <p14:creationId xmlns:p14="http://schemas.microsoft.com/office/powerpoint/2010/main" val="12983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:\Dropbox\Misan\_Whyalla Men's Shed\WebSite\Pics\dWMS projects\DSC_40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484">
            <a:off x="5852803" y="524171"/>
            <a:ext cx="3163633" cy="2097404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Dropbox\Misan\_Whyalla Men's Shed\WebSite\Pics\dWMS projects\post fin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99888">
            <a:off x="2545371" y="300062"/>
            <a:ext cx="3428208" cy="259140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ropbox\Misan\_Whyalla Men's Shed\WebSite\Pics\dWMS projects\DSC_40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032">
            <a:off x="3111449" y="4046010"/>
            <a:ext cx="3395887" cy="2251382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Gary Misan\AppData\Local\Microsoft\Windows\Temporary Internet Files\Content.IE5\ZC0KQ20O\666453_c26ecacd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878">
            <a:off x="374170" y="747593"/>
            <a:ext cx="2438400" cy="325120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Dropbox\Misan\_Whyalla Men's Shed\WebSite\Pics\dWMS projects\DSC_406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48708">
            <a:off x="6214837" y="3267874"/>
            <a:ext cx="2648551" cy="2798625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ropbox\Misan\_Whyalla Men's Shed\WebSite\Pics\dWMS projects\DSC_40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706">
            <a:off x="-183252" y="3688273"/>
            <a:ext cx="3396155" cy="2251560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43608" y="189041"/>
            <a:ext cx="7344816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… more fab </a:t>
            </a:r>
            <a: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</a:t>
            </a:r>
            <a:br>
              <a:rPr lang="en-AU" sz="4800" dirty="0" smtClean="0">
                <a:solidFill>
                  <a:srgbClr val="FFFF66"/>
                </a:solidFill>
                <a:latin typeface="Comic Sans MS" panose="030F0702030302020204" pitchFamily="66" charset="0"/>
              </a:rPr>
            </a:br>
            <a:endParaRPr lang="en-AU" sz="2000" i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1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833">
            <a:off x="6027021" y="4852935"/>
            <a:ext cx="2514600" cy="1762685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F:\Dropbox\Misan\_Whyalla Men's Shed\WebSite\Pics\Wood products\CheesePaddle_LazySus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4454">
            <a:off x="2493836" y="1328825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Dropbox\Misan\_Whyalla Men's Shed\WebSite\Pics\Wood products\CuttingBoards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738">
            <a:off x="3534761" y="3615583"/>
            <a:ext cx="2162632" cy="216263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Dropbox\Misan\_Whyalla Men's Shed\WebSite\Pics\Wood products\Photoprop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066">
            <a:off x="5735337" y="3034553"/>
            <a:ext cx="3097971" cy="17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:\Dropbox\Misan\_Whyalla Men's Shed\WebSite\Pics\Wood products\PaperTowelHolder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015">
            <a:off x="4388748" y="338176"/>
            <a:ext cx="2208225" cy="18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:\Dropbox\Misan\_Whyalla Men's Shed\WebSite\Pics\Wood products\Spatula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463">
            <a:off x="377990" y="1372941"/>
            <a:ext cx="1816769" cy="1816769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:\Dropbox\Misan\_Whyalla Men's Shed\WebSite\Pics\Wood products\ChessBoard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315">
            <a:off x="11752" y="3668955"/>
            <a:ext cx="3365500" cy="1893094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:\Dropbox\Misan\_Whyalla Men's Shed\WebSite\Pics\Wood products\BirdHous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842">
            <a:off x="6898906" y="936656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…small things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Shed Pics\DSC_19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543">
            <a:off x="3101852" y="1417081"/>
            <a:ext cx="3040105" cy="202662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Daniel\Dropbox\Misan\_Whyalla Men's Shed\Pics\Making skittle boards\DSC_25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0847">
            <a:off x="-74407" y="3906573"/>
            <a:ext cx="2657550" cy="2078456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Daniel\Dropbox\Misan\_Whyalla Men's Shed\Pics\Making skittle boards\DSC_2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413">
            <a:off x="6051282" y="536989"/>
            <a:ext cx="2839136" cy="1892648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Daniel\Dropbox\Misan\_Whyalla Men's Shed\Pics\Cutlery\DSC_348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31841">
            <a:off x="537874" y="1507319"/>
            <a:ext cx="2390783" cy="208767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Daniel\Dropbox\Misan\_Whyalla Men's Shed\Pics\Memory Boxes\DSC_35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93373"/>
            <a:ext cx="1887475" cy="2361758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Daniel\Dropbox\Misan\_Whyalla Men's Shed\Pics\Products\DSC_448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614">
            <a:off x="4774873" y="3593223"/>
            <a:ext cx="2219374" cy="1471386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Daniel\Dropbox\Misan\_Whyalla Men's Shed\Pics\Products\DSC_32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098">
            <a:off x="6422915" y="5140301"/>
            <a:ext cx="2460764" cy="1640415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Daniel\Dropbox\Misan\_Whyalla Men's Shed\Pics\Products\DSC_3665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23500">
            <a:off x="7196953" y="2888742"/>
            <a:ext cx="1863938" cy="154800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…more things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F:\Dropbox\Misan\_Whyalla Men's Shed\WebSite\Pics\Wood products\ToyTro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810">
            <a:off x="7047650" y="4133763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:\Dropbox\Misan\_Whyalla Men's Shed\WebSite\Pics\Wood products\HonourBoard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247">
            <a:off x="7092280" y="299717"/>
            <a:ext cx="1537573" cy="2795587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:\Dropbox\Misan\_Whyalla Men's Shed\WebSite\Pics\Wood products\ButchersBlock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094">
            <a:off x="4700740" y="547804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…bigger things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907">
            <a:off x="161967" y="1345693"/>
            <a:ext cx="1708545" cy="3827140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484">
            <a:off x="3073250" y="4788082"/>
            <a:ext cx="2666957" cy="2071776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534">
            <a:off x="2125290" y="1643489"/>
            <a:ext cx="2092052" cy="2148403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44" y="2817903"/>
            <a:ext cx="2897836" cy="179423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…really big things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548">
            <a:off x="6690960" y="197467"/>
            <a:ext cx="1992977" cy="3812867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64282">
            <a:off x="5828280" y="4684104"/>
            <a:ext cx="3171825" cy="210026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382">
            <a:off x="3328805" y="1524245"/>
            <a:ext cx="2791189" cy="2656674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406">
            <a:off x="2690910" y="4560818"/>
            <a:ext cx="3097856" cy="1789445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365">
            <a:off x="233952" y="1764312"/>
            <a:ext cx="2594679" cy="1920104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415">
            <a:off x="251519" y="3874848"/>
            <a:ext cx="2308094" cy="2006656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6271">
            <a:off x="6741991" y="-14812"/>
            <a:ext cx="2165790" cy="1419796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AU" dirty="0">
                <a:solidFill>
                  <a:srgbClr val="FFFF66"/>
                </a:solidFill>
                <a:latin typeface="Comic Sans MS" panose="030F0702030302020204" pitchFamily="66" charset="0"/>
              </a:rPr>
              <a:t>c</a:t>
            </a:r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ommunity services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construction, restoration &amp; repairs in metal and wood</a:t>
            </a:r>
          </a:p>
          <a:p>
            <a:r>
              <a:rPr lang="en-AU" dirty="0" smtClean="0"/>
              <a:t>computing – </a:t>
            </a:r>
          </a:p>
          <a:p>
            <a:pPr lvl="1"/>
            <a:r>
              <a:rPr lang="en-AU" dirty="0" smtClean="0"/>
              <a:t>computers for sale</a:t>
            </a:r>
          </a:p>
          <a:p>
            <a:pPr lvl="1"/>
            <a:r>
              <a:rPr lang="en-AU" dirty="0" smtClean="0"/>
              <a:t>training/support</a:t>
            </a:r>
          </a:p>
          <a:p>
            <a:r>
              <a:rPr lang="en-AU" dirty="0" smtClean="0"/>
              <a:t>saw blade sharpening</a:t>
            </a:r>
          </a:p>
          <a:p>
            <a:r>
              <a:rPr lang="en-AU" dirty="0"/>
              <a:t>o</a:t>
            </a:r>
            <a:r>
              <a:rPr lang="en-AU" dirty="0" smtClean="0"/>
              <a:t>ther – </a:t>
            </a:r>
          </a:p>
          <a:p>
            <a:pPr lvl="1"/>
            <a:r>
              <a:rPr lang="en-AU" dirty="0" smtClean="0"/>
              <a:t>mental health clients</a:t>
            </a:r>
          </a:p>
          <a:p>
            <a:pPr lvl="1"/>
            <a:r>
              <a:rPr lang="en-AU" dirty="0" smtClean="0"/>
              <a:t>work-for-the-dole, </a:t>
            </a:r>
            <a:r>
              <a:rPr lang="en-AU" dirty="0" err="1" smtClean="0"/>
              <a:t>centrelink</a:t>
            </a:r>
            <a:r>
              <a:rPr lang="en-AU" dirty="0" smtClean="0"/>
              <a:t> volunteers</a:t>
            </a:r>
          </a:p>
          <a:p>
            <a:pPr lvl="1"/>
            <a:r>
              <a:rPr lang="en-AU" dirty="0" smtClean="0"/>
              <a:t>university students</a:t>
            </a:r>
          </a:p>
          <a:p>
            <a:pPr lvl="1"/>
            <a:r>
              <a:rPr lang="en-AU" dirty="0" smtClean="0"/>
              <a:t>assist in community events – </a:t>
            </a:r>
            <a:r>
              <a:rPr lang="en-AU" i="1" dirty="0" smtClean="0"/>
              <a:t>school, council etc.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512">
            <a:off x="6639808" y="2374293"/>
            <a:ext cx="2370157" cy="2383518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329">
            <a:off x="4348244" y="1981269"/>
            <a:ext cx="2358333" cy="2137532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ropbox\Misan\_Whyalla Men's Shed\WebSite\Pics\dWMS projects\woodworking-equipme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296">
            <a:off x="3713127" y="4902636"/>
            <a:ext cx="2325598" cy="2008135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C:\Users\Gary Misan\AppData\Local\Microsoft\Windows\Temporary Internet Files\Content.IE5\ZC0KQ20O\tumblr_inline_nydwg7dgbz1sanf7r_500[1]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048">
            <a:off x="5167256" y="218012"/>
            <a:ext cx="4590232" cy="1918717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what’s in it for you?</a:t>
            </a:r>
            <a:endParaRPr lang="en-AU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68760"/>
            <a:ext cx="8686800" cy="452596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male friendly setting catering for range of interests</a:t>
            </a:r>
          </a:p>
          <a:p>
            <a:r>
              <a:rPr lang="en-AU" dirty="0" smtClean="0"/>
              <a:t>good facilities &amp; amenities</a:t>
            </a:r>
          </a:p>
          <a:p>
            <a:r>
              <a:rPr lang="en-AU" dirty="0" smtClean="0"/>
              <a:t>improved physical, psychological &amp; social wellbeing </a:t>
            </a:r>
          </a:p>
          <a:p>
            <a:r>
              <a:rPr lang="en-AU" sz="3100" dirty="0" smtClean="0"/>
              <a:t>a place to – </a:t>
            </a:r>
          </a:p>
          <a:p>
            <a:pPr lvl="1"/>
            <a:r>
              <a:rPr lang="en-AU" sz="2900" dirty="0">
                <a:solidFill>
                  <a:srgbClr val="FFFF00"/>
                </a:solidFill>
              </a:rPr>
              <a:t>have fun &amp; socialise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bond with other males</a:t>
            </a:r>
          </a:p>
          <a:p>
            <a:pPr lvl="2"/>
            <a:r>
              <a:rPr lang="en-AU" dirty="0" smtClean="0"/>
              <a:t>friendship, fellowship, peer support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share life’s concerns, problems &amp; solutions</a:t>
            </a:r>
          </a:p>
          <a:p>
            <a:pPr lvl="1"/>
            <a:r>
              <a:rPr lang="en-AU" dirty="0">
                <a:solidFill>
                  <a:srgbClr val="FFFF00"/>
                </a:solidFill>
              </a:rPr>
              <a:t>keep busy</a:t>
            </a:r>
          </a:p>
          <a:p>
            <a:pPr lvl="2"/>
            <a:r>
              <a:rPr lang="en-AU" dirty="0" smtClean="0"/>
              <a:t>enjoy physical &amp; mental activity</a:t>
            </a:r>
          </a:p>
          <a:p>
            <a:pPr lvl="2"/>
            <a:r>
              <a:rPr lang="en-AU" dirty="0"/>
              <a:t>g</a:t>
            </a:r>
            <a:r>
              <a:rPr lang="en-AU" dirty="0" smtClean="0"/>
              <a:t>ain new skills &amp; knowledge</a:t>
            </a:r>
            <a:endParaRPr lang="en-AU" dirty="0"/>
          </a:p>
          <a:p>
            <a:pPr lvl="1"/>
            <a:r>
              <a:rPr lang="en-AU" dirty="0">
                <a:solidFill>
                  <a:srgbClr val="FFFF00"/>
                </a:solidFill>
              </a:rPr>
              <a:t>share your knowledge with others including students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renew your sense </a:t>
            </a:r>
            <a:r>
              <a:rPr lang="en-AU" dirty="0">
                <a:solidFill>
                  <a:srgbClr val="FFFF00"/>
                </a:solidFill>
              </a:rPr>
              <a:t>of </a:t>
            </a:r>
            <a:r>
              <a:rPr lang="en-AU" dirty="0" smtClean="0">
                <a:solidFill>
                  <a:srgbClr val="FFFF00"/>
                </a:solidFill>
              </a:rPr>
              <a:t>identity, belonging &amp; purpose</a:t>
            </a:r>
            <a:endParaRPr lang="en-AU" dirty="0">
              <a:solidFill>
                <a:srgbClr val="FFFF00"/>
              </a:solidFill>
            </a:endParaRP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improve </a:t>
            </a:r>
            <a:r>
              <a:rPr lang="en-AU" dirty="0">
                <a:solidFill>
                  <a:srgbClr val="FFFF00"/>
                </a:solidFill>
              </a:rPr>
              <a:t>your health literacy</a:t>
            </a:r>
          </a:p>
          <a:p>
            <a:pPr lvl="1"/>
            <a:r>
              <a:rPr lang="en-AU" dirty="0" smtClean="0">
                <a:solidFill>
                  <a:srgbClr val="FFFF00"/>
                </a:solidFill>
              </a:rPr>
              <a:t>engage with the community thru’ service &amp; events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 rot="260961">
            <a:off x="7256209" y="1903528"/>
            <a:ext cx="157034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Fellowship </a:t>
            </a:r>
          </a:p>
          <a:p>
            <a:pPr algn="ctr"/>
            <a:r>
              <a:rPr lang="en-AU" sz="1400" i="1" dirty="0" smtClean="0">
                <a:solidFill>
                  <a:schemeClr val="bg1"/>
                </a:solidFill>
              </a:rPr>
              <a:t>(of the </a:t>
            </a:r>
            <a:r>
              <a:rPr lang="en-AU" sz="1400" i="1" strike="dblStrike" dirty="0" smtClean="0">
                <a:solidFill>
                  <a:schemeClr val="bg1"/>
                </a:solidFill>
              </a:rPr>
              <a:t>Ring</a:t>
            </a:r>
            <a:r>
              <a:rPr lang="en-AU" sz="1400" i="1" dirty="0" smtClean="0">
                <a:solidFill>
                  <a:schemeClr val="bg1"/>
                </a:solidFill>
              </a:rPr>
              <a:t> </a:t>
            </a:r>
            <a:r>
              <a:rPr lang="en-AU" sz="1400" b="1" i="1" dirty="0" smtClean="0">
                <a:solidFill>
                  <a:schemeClr val="bg1"/>
                </a:solidFill>
              </a:rPr>
              <a:t>Shed</a:t>
            </a:r>
            <a:r>
              <a:rPr lang="en-AU" sz="1400" i="1" dirty="0" smtClean="0">
                <a:solidFill>
                  <a:schemeClr val="bg1"/>
                </a:solidFill>
              </a:rPr>
              <a:t>)</a:t>
            </a:r>
            <a:endParaRPr lang="en-AU" i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882">
            <a:off x="7258981" y="2675828"/>
            <a:ext cx="1999724" cy="2113723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307">
            <a:off x="6645675" y="5055495"/>
            <a:ext cx="2629061" cy="1737990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7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Gary Misan\AppData\Local\Microsoft\Windows\Temporary Internet Files\Content.IE5\ZCQTN810\emo_happy_smiley_wallpaper_by_ixionx[1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905">
            <a:off x="4094801" y="1944422"/>
            <a:ext cx="5803228" cy="3627017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Today’s talk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b="1" dirty="0" smtClean="0"/>
              <a:t>our aim…</a:t>
            </a:r>
          </a:p>
          <a:p>
            <a:r>
              <a:rPr lang="en-AU" sz="2800" b="1" dirty="0" smtClean="0"/>
              <a:t>our history…</a:t>
            </a:r>
          </a:p>
          <a:p>
            <a:r>
              <a:rPr lang="en-AU" sz="2800" b="1" dirty="0" smtClean="0"/>
              <a:t>our facilities…</a:t>
            </a:r>
          </a:p>
          <a:p>
            <a:r>
              <a:rPr lang="en-AU" sz="2800" b="1" dirty="0" smtClean="0"/>
              <a:t>what we do…</a:t>
            </a:r>
          </a:p>
          <a:p>
            <a:r>
              <a:rPr lang="en-AU" sz="2800" b="1" i="1" dirty="0">
                <a:solidFill>
                  <a:schemeClr val="bg1"/>
                </a:solidFill>
              </a:rPr>
              <a:t>… and what you can do too!</a:t>
            </a:r>
          </a:p>
          <a:p>
            <a:r>
              <a:rPr lang="en-AU" sz="2800" b="1" dirty="0" smtClean="0"/>
              <a:t>what we offer…</a:t>
            </a:r>
          </a:p>
          <a:p>
            <a:r>
              <a:rPr lang="en-AU" sz="2800" b="1" dirty="0" smtClean="0"/>
              <a:t>what’s in it for you…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96415" y="132595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..a ‘shedder’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0417" y="6212315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chemeClr val="bg1"/>
                </a:solidFill>
              </a:rPr>
              <a:t>..the rest </a:t>
            </a:r>
            <a:endParaRPr lang="en-AU" sz="2400" b="1" i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6817079">
            <a:off x="6632997" y="2196577"/>
            <a:ext cx="1312046" cy="56866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ight Arrow 9"/>
          <p:cNvSpPr/>
          <p:nvPr/>
        </p:nvSpPr>
        <p:spPr>
          <a:xfrm rot="14381246">
            <a:off x="5732604" y="5669543"/>
            <a:ext cx="1164697" cy="3618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Arrow 11"/>
          <p:cNvSpPr/>
          <p:nvPr/>
        </p:nvSpPr>
        <p:spPr>
          <a:xfrm rot="17697248">
            <a:off x="7581169" y="5714572"/>
            <a:ext cx="869109" cy="36186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986">
            <a:off x="3894478" y="4630677"/>
            <a:ext cx="4996807" cy="20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272">
            <a:off x="422212" y="576007"/>
            <a:ext cx="8229600" cy="1143000"/>
          </a:xfrm>
          <a:solidFill>
            <a:schemeClr val="accent5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AU" sz="2700" smtClean="0">
                <a:solidFill>
                  <a:schemeClr val="bg1"/>
                </a:solidFill>
              </a:rPr>
              <a:t>Could this just be …</a:t>
            </a:r>
            <a:r>
              <a:rPr lang="en-AU" smtClean="0"/>
              <a:t/>
            </a:r>
            <a:br>
              <a:rPr lang="en-AU" smtClean="0"/>
            </a:br>
            <a:r>
              <a:rPr lang="en-AU" smtClean="0"/>
              <a:t>    </a:t>
            </a:r>
            <a:r>
              <a:rPr lang="en-AU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Whyalla’s best kept secret?</a:t>
            </a:r>
            <a:endParaRPr lang="en-A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2952328"/>
          </a:xfrm>
        </p:spPr>
        <p:txBody>
          <a:bodyPr>
            <a:normAutofit/>
          </a:bodyPr>
          <a:lstStyle/>
          <a:p>
            <a:pPr lvl="1"/>
            <a:r>
              <a:rPr lang="en-AU" sz="2400" dirty="0" smtClean="0"/>
              <a:t>open since 2014</a:t>
            </a:r>
          </a:p>
          <a:p>
            <a:pPr lvl="1"/>
            <a:r>
              <a:rPr lang="en-AU" sz="2400" dirty="0" smtClean="0"/>
              <a:t>a well equipped, multi-function space</a:t>
            </a:r>
          </a:p>
          <a:p>
            <a:pPr lvl="1"/>
            <a:r>
              <a:rPr lang="en-AU" sz="2400" dirty="0" smtClean="0"/>
              <a:t>friends to meet, social atmosphere &amp; fun to be had</a:t>
            </a:r>
          </a:p>
          <a:p>
            <a:pPr lvl="1"/>
            <a:r>
              <a:rPr lang="en-AU" sz="2400" dirty="0" smtClean="0"/>
              <a:t>laughs aplenty &amp; things to keep you busy</a:t>
            </a:r>
          </a:p>
          <a:p>
            <a:pPr lvl="1"/>
            <a:r>
              <a:rPr lang="en-AU" sz="2400" dirty="0" smtClean="0"/>
              <a:t>health &amp; community </a:t>
            </a:r>
            <a:r>
              <a:rPr lang="en-AU" sz="2400" dirty="0" smtClean="0"/>
              <a:t>benefits</a:t>
            </a:r>
            <a:endParaRPr lang="en-AU" sz="2400" dirty="0" smtClean="0"/>
          </a:p>
          <a:p>
            <a:pPr lvl="1"/>
            <a:r>
              <a:rPr lang="en-AU" b="1" dirty="0" smtClean="0">
                <a:solidFill>
                  <a:schemeClr val="bg1"/>
                </a:solidFill>
              </a:rPr>
              <a:t>… you just need to come along …</a:t>
            </a:r>
          </a:p>
        </p:txBody>
      </p:sp>
      <p:pic>
        <p:nvPicPr>
          <p:cNvPr id="5" name="Picture 4" descr="C:\Users\Gary Misan\AppData\Local\Microsoft\Windows\Temporary Internet Files\Content.IE5\ZCQTN810\emo_happy_smiley_wallpaper_by_ixionx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752">
            <a:off x="36580" y="4768050"/>
            <a:ext cx="3529875" cy="2206172"/>
          </a:xfrm>
          <a:prstGeom prst="rect">
            <a:avLst/>
          </a:prstGeom>
          <a:noFill/>
          <a:effectLst>
            <a:outerShdw blurRad="127000" dist="127000" dir="27000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5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sang\AppData\Local\Microsoft\Windows\Temporary Internet Files\Content.IE5\117RBPB9\Thank-you-pinned-not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52728" cy="62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4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Gary Misan\AppData\Local\Microsoft\Windows\Temporary Internet Files\Content.IE5\AT01BL24\140043067[1]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740318">
            <a:off x="5830946" y="2235195"/>
            <a:ext cx="2442330" cy="1263744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Aim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 smtClean="0"/>
              <a:t>To promote – </a:t>
            </a:r>
          </a:p>
          <a:p>
            <a:r>
              <a:rPr lang="en-AU" dirty="0" smtClean="0"/>
              <a:t>physical health</a:t>
            </a:r>
          </a:p>
          <a:p>
            <a:r>
              <a:rPr lang="en-AU" dirty="0"/>
              <a:t>p</a:t>
            </a:r>
            <a:r>
              <a:rPr lang="en-AU" dirty="0" smtClean="0"/>
              <a:t>sychological health</a:t>
            </a:r>
          </a:p>
          <a:p>
            <a:r>
              <a:rPr lang="en-AU" dirty="0"/>
              <a:t>social </a:t>
            </a:r>
            <a:r>
              <a:rPr lang="en-AU" dirty="0" smtClean="0"/>
              <a:t>well-being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By providing – </a:t>
            </a:r>
          </a:p>
          <a:p>
            <a:r>
              <a:rPr lang="en-AU" dirty="0" smtClean="0"/>
              <a:t>a male-friendly setting</a:t>
            </a:r>
          </a:p>
          <a:p>
            <a:pPr marL="342900" lvl="2" indent="-342900"/>
            <a:r>
              <a:rPr lang="en-AU" sz="3200" dirty="0" smtClean="0">
                <a:solidFill>
                  <a:srgbClr val="FFFFCC"/>
                </a:solidFill>
              </a:rPr>
              <a:t>space </a:t>
            </a:r>
            <a:r>
              <a:rPr lang="en-AU" sz="3200" dirty="0">
                <a:solidFill>
                  <a:srgbClr val="FFFFCC"/>
                </a:solidFill>
              </a:rPr>
              <a:t>for social, </a:t>
            </a:r>
            <a:r>
              <a:rPr lang="en-AU" sz="3200" dirty="0" smtClean="0">
                <a:solidFill>
                  <a:srgbClr val="FFFFCC"/>
                </a:solidFill>
              </a:rPr>
              <a:t>craft &amp; other </a:t>
            </a:r>
            <a:r>
              <a:rPr lang="en-AU" sz="3200" dirty="0">
                <a:solidFill>
                  <a:srgbClr val="FFFFCC"/>
                </a:solidFill>
              </a:rPr>
              <a:t>activities</a:t>
            </a:r>
          </a:p>
          <a:p>
            <a:r>
              <a:rPr lang="en-AU" dirty="0" smtClean="0"/>
              <a:t>place for  – </a:t>
            </a:r>
          </a:p>
          <a:p>
            <a:pPr lvl="1"/>
            <a:r>
              <a:rPr lang="en-AU" dirty="0" smtClean="0"/>
              <a:t>camaraderie</a:t>
            </a:r>
            <a:r>
              <a:rPr lang="en-AU" dirty="0"/>
              <a:t>, </a:t>
            </a:r>
            <a:r>
              <a:rPr lang="en-AU" dirty="0" smtClean="0"/>
              <a:t>friendship, fellowship, fun </a:t>
            </a:r>
            <a:endParaRPr lang="en-AU" dirty="0"/>
          </a:p>
          <a:p>
            <a:pPr lvl="1"/>
            <a:r>
              <a:rPr lang="en-AU" dirty="0" smtClean="0"/>
              <a:t>belonging, purpose, pursuits/interests </a:t>
            </a:r>
          </a:p>
          <a:p>
            <a:r>
              <a:rPr lang="en-AU" dirty="0"/>
              <a:t>c</a:t>
            </a:r>
            <a:r>
              <a:rPr lang="en-AU" dirty="0" smtClean="0"/>
              <a:t>ommunity engagement</a:t>
            </a:r>
            <a:endParaRPr lang="en-AU" dirty="0"/>
          </a:p>
          <a:p>
            <a:r>
              <a:rPr lang="en-AU" dirty="0" smtClean="0"/>
              <a:t>health </a:t>
            </a:r>
            <a:r>
              <a:rPr lang="en-AU" dirty="0"/>
              <a:t>promotion </a:t>
            </a:r>
            <a:r>
              <a:rPr lang="en-AU" dirty="0" smtClean="0"/>
              <a:t>&amp; information</a:t>
            </a:r>
            <a:endParaRPr lang="en-AU" dirty="0"/>
          </a:p>
          <a:p>
            <a:pPr lvl="2"/>
            <a:endParaRPr lang="en-AU" dirty="0" smtClean="0"/>
          </a:p>
        </p:txBody>
      </p:sp>
      <p:pic>
        <p:nvPicPr>
          <p:cNvPr id="2052" name="Picture 4" descr="C:\Users\Gary Misan\AppData\Local\Microsoft\Windows\Temporary Internet Files\Content.IE5\2GKIP3KP\fun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800">
            <a:off x="5463490" y="352038"/>
            <a:ext cx="2761376" cy="1840917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ary Misan\AppData\Local\Microsoft\Windows\Temporary Internet Files\Content.IE5\2GKIP3KP\Life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808">
            <a:off x="3424049" y="380050"/>
            <a:ext cx="2069911" cy="2069911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ary Misan\AppData\Local\Microsoft\Windows\Temporary Internet Files\Content.IE5\SB68HACH\purpose[1]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0118">
            <a:off x="6372200" y="3585901"/>
            <a:ext cx="2366212" cy="2892694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0741">
            <a:off x="5724128" y="4437112"/>
            <a:ext cx="3027730" cy="204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623">
            <a:off x="6442523" y="2019482"/>
            <a:ext cx="2657649" cy="22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history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2012 - idea first mooted</a:t>
            </a:r>
          </a:p>
          <a:p>
            <a:r>
              <a:rPr lang="en-AU" dirty="0" smtClean="0"/>
              <a:t>2013 – </a:t>
            </a:r>
          </a:p>
          <a:p>
            <a:pPr lvl="1"/>
            <a:r>
              <a:rPr lang="en-AU" dirty="0" smtClean="0"/>
              <a:t>Committee formed</a:t>
            </a:r>
          </a:p>
          <a:p>
            <a:pPr lvl="1"/>
            <a:r>
              <a:rPr lang="en-AU" dirty="0"/>
              <a:t>UniSA </a:t>
            </a:r>
            <a:r>
              <a:rPr lang="en-AU" dirty="0" smtClean="0"/>
              <a:t>Partnership – project officer</a:t>
            </a:r>
          </a:p>
          <a:p>
            <a:pPr lvl="1"/>
            <a:r>
              <a:rPr lang="en-AU" dirty="0" smtClean="0"/>
              <a:t>Incorporated, charity status, ABN, TFN</a:t>
            </a:r>
          </a:p>
          <a:p>
            <a:pPr lvl="1"/>
            <a:r>
              <a:rPr lang="en-AU" dirty="0" smtClean="0"/>
              <a:t>2 x week at tin shed in Knight Street</a:t>
            </a:r>
          </a:p>
          <a:p>
            <a:r>
              <a:rPr lang="en-AU" dirty="0" smtClean="0"/>
              <a:t>2014</a:t>
            </a:r>
          </a:p>
          <a:p>
            <a:pPr lvl="1"/>
            <a:r>
              <a:rPr lang="en-AU" dirty="0" smtClean="0"/>
              <a:t>secured Holy Trinity Church</a:t>
            </a:r>
          </a:p>
          <a:p>
            <a:pPr lvl="1"/>
            <a:r>
              <a:rPr lang="en-AU" dirty="0" smtClean="0"/>
              <a:t>cleaning, repair, restoration, planning, building</a:t>
            </a:r>
          </a:p>
          <a:p>
            <a:pPr lvl="1"/>
            <a:r>
              <a:rPr lang="en-AU" dirty="0" smtClean="0"/>
              <a:t>promotion, grants, fundraising</a:t>
            </a:r>
          </a:p>
          <a:p>
            <a:pPr lvl="1"/>
            <a:r>
              <a:rPr lang="en-AU" dirty="0"/>
              <a:t>o</a:t>
            </a:r>
            <a:r>
              <a:rPr lang="en-AU" dirty="0" smtClean="0"/>
              <a:t>fficial opening</a:t>
            </a:r>
          </a:p>
          <a:p>
            <a:r>
              <a:rPr lang="en-AU" dirty="0" smtClean="0"/>
              <a:t>2015 – present</a:t>
            </a:r>
          </a:p>
          <a:p>
            <a:pPr lvl="1"/>
            <a:r>
              <a:rPr lang="en-AU" dirty="0" smtClean="0"/>
              <a:t>going strong &amp; connected to community 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ulti-purpose space</a:t>
            </a:r>
          </a:p>
          <a:p>
            <a:pPr lvl="1"/>
            <a:r>
              <a:rPr lang="en-AU" dirty="0" smtClean="0"/>
              <a:t>tools, equipment, amenities</a:t>
            </a:r>
          </a:p>
          <a:p>
            <a:pPr lvl="1"/>
            <a:r>
              <a:rPr lang="en-AU" dirty="0" smtClean="0"/>
              <a:t>50 members</a:t>
            </a:r>
          </a:p>
          <a:p>
            <a:pPr lvl="1"/>
            <a:r>
              <a:rPr lang="en-AU" dirty="0" smtClean="0"/>
              <a:t>$ in the bank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292">
            <a:off x="5052849" y="-25029"/>
            <a:ext cx="2494685" cy="190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5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E:\New Folder\IMG_08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14" y="1113140"/>
            <a:ext cx="2120830" cy="1590621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C:\Users\Daniel\Dropbox\Misan\_Whyalla Men's Shed\Pics\Day 1 Church project\DSC_4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782">
            <a:off x="3739621" y="4720424"/>
            <a:ext cx="2348881" cy="1557245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C:\Users\Daniel\Dropbox\Misan\_Whyalla Men's Shed\Pics\Day 1 Church project\DSC_4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724">
            <a:off x="676656" y="4642448"/>
            <a:ext cx="2332665" cy="1546494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C:\Users\Daniel\Dropbox\Misan\_Whyalla Men's Shed\Pics\Day 1 Church project\DSC_41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978">
            <a:off x="3737343" y="2711672"/>
            <a:ext cx="2364080" cy="1567322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aniel\Dropbox\Misan\_Whyalla Men's Shed\Pics\Day 1 Church project\DSC_41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301">
            <a:off x="6623629" y="5135522"/>
            <a:ext cx="2307171" cy="1529592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niel\Dropbox\Misan\_Whyalla Men's Shed\Pics\Day 1 Church project\DSC_41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002">
            <a:off x="604809" y="1054514"/>
            <a:ext cx="2331192" cy="1545518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niel\Dropbox\Misan\_Whyalla Men's Shed\Pics\Day 1 Church project\DSC_410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7360">
            <a:off x="6656184" y="2766168"/>
            <a:ext cx="2286290" cy="1515749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niel\Dropbox\Misan\_Whyalla Men's Shed\Pics\Early inspection\IMG_079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479">
            <a:off x="6285827" y="1209025"/>
            <a:ext cx="2210977" cy="1658233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aniel\Dropbox\Misan\_Whyalla Men's Shed\Pics\Early inspection\IMG_0790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2" y="2682353"/>
            <a:ext cx="2116821" cy="1587616"/>
          </a:xfrm>
          <a:prstGeom prst="rect">
            <a:avLst/>
          </a:prstGeom>
          <a:noFill/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FFFF00"/>
                </a:solidFill>
              </a:rPr>
              <a:t>…before - </a:t>
            </a:r>
            <a:r>
              <a:rPr lang="en-AU" i="1" dirty="0" smtClean="0">
                <a:solidFill>
                  <a:schemeClr val="bg1"/>
                </a:solidFill>
              </a:rPr>
              <a:t>outside</a:t>
            </a:r>
            <a:endParaRPr lang="en-A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0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el\Dropbox\Misan\_Whyalla Men's Shed\Pics\Early inspection\IMG_0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068">
            <a:off x="573832" y="2863195"/>
            <a:ext cx="2261218" cy="1695914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Daniel\Dropbox\Misan\_Whyalla Men's Shed\Pics\Early inspection\IMG_07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447">
            <a:off x="212399" y="967755"/>
            <a:ext cx="2268841" cy="1701631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aniel\Dropbox\Misan\_Whyalla Men's Shed\Pics\Early inspection\IMG_07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123">
            <a:off x="3395699" y="970459"/>
            <a:ext cx="2261628" cy="1696221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aniel\Dropbox\Misan\_Whyalla Men's Shed\Pics\Early inspection\IMG_07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4092">
            <a:off x="3515736" y="5060305"/>
            <a:ext cx="2112526" cy="1584394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aniel\Dropbox\Misan\_Whyalla Men's Shed\Pics\Early inspection\IMG_075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21" y="3181440"/>
            <a:ext cx="2270906" cy="1703180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aniel\Dropbox\Misan\_Whyalla Men's Shed\Pics\Early inspection\IMG_075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668">
            <a:off x="6361150" y="2557827"/>
            <a:ext cx="2282946" cy="1712209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aniel\Dropbox\Misan\_Whyalla Men's Shed\Pics\Early inspection\IMG_0778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98" y="4820708"/>
            <a:ext cx="2076248" cy="1557186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aniel\Dropbox\Misan\_Whyalla Men's Shed\Pics\Early inspection\IMG_078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0191">
            <a:off x="6512359" y="259773"/>
            <a:ext cx="2286923" cy="1715192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aniel\Dropbox\Misan\_Whyalla Men's Shed\Pics\Early inspection\IMG_0768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819">
            <a:off x="590432" y="4634216"/>
            <a:ext cx="1889140" cy="1416855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FFFF00"/>
                </a:solidFill>
              </a:rPr>
              <a:t>…before - </a:t>
            </a:r>
            <a:r>
              <a:rPr lang="en-AU" i="1" dirty="0" smtClean="0">
                <a:solidFill>
                  <a:schemeClr val="bg1"/>
                </a:solidFill>
              </a:rPr>
              <a:t>inside</a:t>
            </a:r>
            <a:endParaRPr lang="en-A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facilities – </a:t>
            </a:r>
            <a:r>
              <a:rPr lang="en-AU" i="1" dirty="0" smtClean="0">
                <a:solidFill>
                  <a:schemeClr val="bg1"/>
                </a:solidFill>
              </a:rPr>
              <a:t>now</a:t>
            </a:r>
            <a:endParaRPr lang="en-AU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common/crib room </a:t>
            </a:r>
          </a:p>
          <a:p>
            <a:r>
              <a:rPr lang="en-AU" dirty="0"/>
              <a:t>office </a:t>
            </a:r>
            <a:r>
              <a:rPr lang="en-AU" dirty="0" smtClean="0"/>
              <a:t>area</a:t>
            </a:r>
            <a:endParaRPr lang="en-AU" dirty="0"/>
          </a:p>
          <a:p>
            <a:r>
              <a:rPr lang="en-AU" dirty="0" smtClean="0"/>
              <a:t>kitchen</a:t>
            </a:r>
          </a:p>
          <a:p>
            <a:r>
              <a:rPr lang="en-AU" dirty="0" smtClean="0"/>
              <a:t>wood </a:t>
            </a:r>
            <a:r>
              <a:rPr lang="en-AU" dirty="0"/>
              <a:t>and metal shop </a:t>
            </a:r>
          </a:p>
          <a:p>
            <a:r>
              <a:rPr lang="en-AU" dirty="0" smtClean="0"/>
              <a:t>games room </a:t>
            </a:r>
          </a:p>
          <a:p>
            <a:r>
              <a:rPr lang="en-AU" dirty="0" smtClean="0"/>
              <a:t>computer room</a:t>
            </a:r>
          </a:p>
          <a:p>
            <a:r>
              <a:rPr lang="en-AU" dirty="0" smtClean="0"/>
              <a:t>outdoor </a:t>
            </a:r>
            <a:r>
              <a:rPr lang="en-AU" dirty="0"/>
              <a:t>area </a:t>
            </a:r>
            <a:r>
              <a:rPr lang="en-AU" dirty="0" smtClean="0"/>
              <a:t>with BBQ and Pizza oven</a:t>
            </a:r>
            <a:endParaRPr lang="en-AU" dirty="0"/>
          </a:p>
          <a:p>
            <a:r>
              <a:rPr lang="en-AU" dirty="0"/>
              <a:t>outdoor work areas</a:t>
            </a:r>
          </a:p>
          <a:p>
            <a:r>
              <a:rPr lang="en-AU" dirty="0" smtClean="0"/>
              <a:t>storage spaces for wood, metal, paint etc.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901">
            <a:off x="4852582" y="367489"/>
            <a:ext cx="5512663" cy="2915472"/>
          </a:xfrm>
          <a:prstGeom prst="rect">
            <a:avLst/>
          </a:prstGeom>
          <a:noFill/>
          <a:effectLst>
            <a:outerShdw blurRad="1270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2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190">
            <a:off x="775771" y="3315651"/>
            <a:ext cx="2093295" cy="1487668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297">
            <a:off x="3503821" y="2918194"/>
            <a:ext cx="2398932" cy="1507266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263">
            <a:off x="6510604" y="2371251"/>
            <a:ext cx="2333297" cy="1449382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3060">
            <a:off x="6865456" y="5478665"/>
            <a:ext cx="2160833" cy="1406163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227">
            <a:off x="2185558" y="5005543"/>
            <a:ext cx="1604850" cy="934371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9081">
            <a:off x="3468688" y="6189027"/>
            <a:ext cx="1266004" cy="798746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7" y="4978003"/>
            <a:ext cx="1553336" cy="989454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Shed Pics\DSC_447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9232"/>
            <a:ext cx="2336784" cy="1549226"/>
          </a:xfrm>
          <a:prstGeom prst="rect">
            <a:avLst/>
          </a:prstGeom>
          <a:noFill/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1589">
            <a:off x="334922" y="1249584"/>
            <a:ext cx="2575755" cy="1575495"/>
          </a:xfrm>
          <a:prstGeom prst="rect">
            <a:avLst/>
          </a:prstGeom>
          <a:noFill/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319">
            <a:off x="3455659" y="1064478"/>
            <a:ext cx="2722593" cy="1528865"/>
          </a:xfrm>
          <a:prstGeom prst="rect">
            <a:avLst/>
          </a:prstGeom>
          <a:noFill/>
          <a:ln>
            <a:noFill/>
          </a:ln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FFFF00"/>
                </a:solidFill>
              </a:rPr>
              <a:t>…now - </a:t>
            </a:r>
            <a:r>
              <a:rPr lang="en-AU" i="1" dirty="0" smtClean="0">
                <a:solidFill>
                  <a:schemeClr val="bg1"/>
                </a:solidFill>
              </a:rPr>
              <a:t>inside</a:t>
            </a:r>
            <a:endParaRPr lang="en-AU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836">
            <a:off x="3913313" y="4816200"/>
            <a:ext cx="2917007" cy="1239121"/>
          </a:xfrm>
          <a:prstGeom prst="rect">
            <a:avLst/>
          </a:prstGeom>
          <a:noFill/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5103">
            <a:off x="6390880" y="3978652"/>
            <a:ext cx="2572743" cy="1343668"/>
          </a:xfrm>
          <a:prstGeom prst="rect">
            <a:avLst/>
          </a:prstGeom>
          <a:noFill/>
          <a:effectLst>
            <a:outerShdw blurRad="127000" dist="127000" dir="18000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7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0847">
            <a:off x="272175" y="3904804"/>
            <a:ext cx="2712841" cy="1602469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258">
            <a:off x="457200" y="1266637"/>
            <a:ext cx="2604484" cy="1513438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5280">
            <a:off x="6316095" y="2794301"/>
            <a:ext cx="2808312" cy="1640589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572">
            <a:off x="3203398" y="4734892"/>
            <a:ext cx="2899957" cy="1648591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642">
            <a:off x="5368635" y="405763"/>
            <a:ext cx="2839147" cy="1757893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3711">
            <a:off x="6380318" y="5094523"/>
            <a:ext cx="2522210" cy="1557942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CCFF33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dirty="0" smtClean="0">
                <a:solidFill>
                  <a:srgbClr val="FFFF00"/>
                </a:solidFill>
              </a:rPr>
              <a:t>…now - </a:t>
            </a:r>
            <a:r>
              <a:rPr lang="en-AU" i="1" dirty="0" smtClean="0">
                <a:solidFill>
                  <a:schemeClr val="bg1"/>
                </a:solidFill>
              </a:rPr>
              <a:t>outside</a:t>
            </a:r>
            <a:endParaRPr lang="en-AU" i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0196">
            <a:off x="3088422" y="2544165"/>
            <a:ext cx="2795052" cy="1456419"/>
          </a:xfrm>
          <a:prstGeom prst="rect">
            <a:avLst/>
          </a:prstGeom>
          <a:noFill/>
          <a:ln>
            <a:noFill/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5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bead9a18e96ed597d3e8e19d0f524f211d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522</Words>
  <Application>Microsoft Office PowerPoint</Application>
  <PresentationFormat>On-screen Show (4:3)</PresentationFormat>
  <Paragraphs>127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from Drab to Fab … (… &amp; Whyalla’s best kept secret)</vt:lpstr>
      <vt:lpstr>Today’s talk</vt:lpstr>
      <vt:lpstr>Aim</vt:lpstr>
      <vt:lpstr>history</vt:lpstr>
      <vt:lpstr>PowerPoint Presentation</vt:lpstr>
      <vt:lpstr>PowerPoint Presentation</vt:lpstr>
      <vt:lpstr>facilities – now</vt:lpstr>
      <vt:lpstr>PowerPoint Presentation</vt:lpstr>
      <vt:lpstr>PowerPoint Presentation</vt:lpstr>
      <vt:lpstr>what we do</vt:lpstr>
      <vt:lpstr>PowerPoint Presentation</vt:lpstr>
      <vt:lpstr>PowerPoint Presentation</vt:lpstr>
      <vt:lpstr>PowerPoint Presentation</vt:lpstr>
      <vt:lpstr>…small things</vt:lpstr>
      <vt:lpstr>…more things</vt:lpstr>
      <vt:lpstr>…bigger things</vt:lpstr>
      <vt:lpstr>PowerPoint Presentation</vt:lpstr>
      <vt:lpstr>community services</vt:lpstr>
      <vt:lpstr>what’s in it for you?</vt:lpstr>
      <vt:lpstr>Could this just be …     Whyalla’s best kept secret?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Herding Cats Lessons in Sawdust</dc:title>
  <dc:creator>Editor</dc:creator>
  <cp:lastModifiedBy>Gary Misan</cp:lastModifiedBy>
  <cp:revision>126</cp:revision>
  <dcterms:created xsi:type="dcterms:W3CDTF">2015-07-19T02:17:14Z</dcterms:created>
  <dcterms:modified xsi:type="dcterms:W3CDTF">2019-08-04T05:50:02Z</dcterms:modified>
</cp:coreProperties>
</file>