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87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7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6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09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6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690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522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6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6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03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3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9D4E-9646-4984-84E0-12CFEBC2BEE7}" type="datetimeFigureOut">
              <a:rPr lang="en-AU" smtClean="0"/>
              <a:t>21/06/2016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820E3-ECF4-4F9C-8F03-C5F34C368E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59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Equipment Induction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Whyalla Men’s Shed</a:t>
            </a:r>
          </a:p>
        </p:txBody>
      </p:sp>
    </p:spTree>
    <p:extLst>
      <p:ext uri="{BB962C8B-B14F-4D97-AF65-F5344CB8AC3E}">
        <p14:creationId xmlns:p14="http://schemas.microsoft.com/office/powerpoint/2010/main" val="52057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	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>
                <a:solidFill>
                  <a:prstClr val="black"/>
                </a:solidFill>
              </a:rPr>
              <a:t>The Whyalla Men’s Shed includes the Woodwork Shop, The Metal Fabrication Shop, The Computer &amp; Games Room, &amp; the Garden, &amp; Vegetable area.</a:t>
            </a:r>
          </a:p>
          <a:p>
            <a:pPr lvl="0"/>
            <a:endParaRPr lang="en-A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AU" dirty="0">
              <a:solidFill>
                <a:prstClr val="black"/>
              </a:solidFill>
            </a:endParaRPr>
          </a:p>
          <a:p>
            <a:pPr lvl="0"/>
            <a:r>
              <a:rPr lang="en-AU" dirty="0">
                <a:solidFill>
                  <a:prstClr val="black"/>
                </a:solidFill>
              </a:rPr>
              <a:t>The following induction will highlight the general rules, &amp; procedures required to be followed by all personnel to ensure they are competent to operate the equipment within the shed.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701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	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people who work on the equipment within the shed must be trained &amp; competent to do so.</a:t>
            </a:r>
          </a:p>
          <a:p>
            <a:r>
              <a:rPr lang="en-AU" dirty="0"/>
              <a:t>A Trainer is available to ensure that people are correctly trained to operate the equipment within the shed, &amp; that person will ensure that the Trainee is competent to operate each piece of equipment competently by themselves.</a:t>
            </a:r>
          </a:p>
          <a:p>
            <a:r>
              <a:rPr lang="en-AU" dirty="0"/>
              <a:t>The Trainer will then ensure that each person is marked off as competent on the following tables, &amp; a copy of this is held for each person.</a:t>
            </a:r>
          </a:p>
        </p:txBody>
      </p:sp>
    </p:spTree>
    <p:extLst>
      <p:ext uri="{BB962C8B-B14F-4D97-AF65-F5344CB8AC3E}">
        <p14:creationId xmlns:p14="http://schemas.microsoft.com/office/powerpoint/2010/main" val="130041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	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 Trainer will be selected for various pieces of equipment, &amp; it will be their responsibility to ensure the Trainees are trained appropriately.</a:t>
            </a:r>
          </a:p>
          <a:p>
            <a:r>
              <a:rPr lang="en-AU" dirty="0"/>
              <a:t>Each year the relevant Trainer will re assess &amp; induct each Trainee on the operation of the equipment under their control to ensure competency.</a:t>
            </a:r>
          </a:p>
          <a:p>
            <a:r>
              <a:rPr lang="en-AU" dirty="0"/>
              <a:t>This will be done by going through the tables attached &amp; updated accordingly.</a:t>
            </a:r>
          </a:p>
          <a:p>
            <a:r>
              <a:rPr lang="en-AU" dirty="0"/>
              <a:t>If the Trainee is found not competent, new training will be given, &amp; the </a:t>
            </a:r>
            <a:r>
              <a:rPr lang="en-AU"/>
              <a:t>person will not </a:t>
            </a:r>
            <a:r>
              <a:rPr lang="en-AU" dirty="0"/>
              <a:t>be able to operate the relevant equipment by them selves until signed off </a:t>
            </a:r>
            <a:r>
              <a:rPr lang="en-AU"/>
              <a:t>as competent.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457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Equipment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007706"/>
              </p:ext>
            </p:extLst>
          </p:nvPr>
        </p:nvGraphicFramePr>
        <p:xfrm>
          <a:off x="838201" y="1754636"/>
          <a:ext cx="10515598" cy="43531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9132">
                  <a:extLst>
                    <a:ext uri="{9D8B030D-6E8A-4147-A177-3AD203B41FA5}">
                      <a16:colId xmlns:a16="http://schemas.microsoft.com/office/drawing/2014/main" val="4274792985"/>
                    </a:ext>
                  </a:extLst>
                </a:gridCol>
                <a:gridCol w="911147">
                  <a:extLst>
                    <a:ext uri="{9D8B030D-6E8A-4147-A177-3AD203B41FA5}">
                      <a16:colId xmlns:a16="http://schemas.microsoft.com/office/drawing/2014/main" val="1733837105"/>
                    </a:ext>
                  </a:extLst>
                </a:gridCol>
                <a:gridCol w="895063">
                  <a:extLst>
                    <a:ext uri="{9D8B030D-6E8A-4147-A177-3AD203B41FA5}">
                      <a16:colId xmlns:a16="http://schemas.microsoft.com/office/drawing/2014/main" val="42930671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271952665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202043340"/>
                    </a:ext>
                  </a:extLst>
                </a:gridCol>
                <a:gridCol w="897162">
                  <a:extLst>
                    <a:ext uri="{9D8B030D-6E8A-4147-A177-3AD203B41FA5}">
                      <a16:colId xmlns:a16="http://schemas.microsoft.com/office/drawing/2014/main" val="2545275666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4186667304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700870457"/>
                    </a:ext>
                  </a:extLst>
                </a:gridCol>
                <a:gridCol w="934921">
                  <a:extLst>
                    <a:ext uri="{9D8B030D-6E8A-4147-A177-3AD203B41FA5}">
                      <a16:colId xmlns:a16="http://schemas.microsoft.com/office/drawing/2014/main" val="234544105"/>
                    </a:ext>
                  </a:extLst>
                </a:gridCol>
                <a:gridCol w="934921">
                  <a:extLst>
                    <a:ext uri="{9D8B030D-6E8A-4147-A177-3AD203B41FA5}">
                      <a16:colId xmlns:a16="http://schemas.microsoft.com/office/drawing/2014/main" val="1608185798"/>
                    </a:ext>
                  </a:extLst>
                </a:gridCol>
              </a:tblGrid>
              <a:tr h="1936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Read Safety Rules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Machine Operation Explained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Assessed ok to Operate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906935"/>
                  </a:ext>
                </a:extLst>
              </a:tr>
              <a:tr h="33757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Confirmed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Instructor initials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Confirmed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Instructor initials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Confirmed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Instructor initials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54647"/>
                  </a:ext>
                </a:extLst>
              </a:tr>
              <a:tr h="154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Wood Workshop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rowSpan="2"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176198"/>
                  </a:ext>
                </a:extLst>
              </a:tr>
              <a:tr h="154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Machines: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730977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Air compressor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722404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Bandsaw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57664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 grinder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656749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Big Boy belt sander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938694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Compound Mitre saw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42276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 sander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995467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Drill press (pedestal)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23262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Drill press (bench)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987887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Drum sander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29093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Dust extractor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08352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Jointer/ thicknesser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080909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Router table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112556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Scroll saw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157853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Table saw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67786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Wood lathe large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22161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Wood lathe small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565880"/>
                  </a:ext>
                </a:extLst>
              </a:tr>
              <a:tr h="303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Hand-power tools: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43062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Air hammer and chisel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963071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Angle grinder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428864"/>
                  </a:ext>
                </a:extLst>
              </a:tr>
              <a:tr h="1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Belt sander</a:t>
                      </a:r>
                      <a:endParaRPr lang="en-A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39" marR="550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82524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255704" y="-48399"/>
            <a:ext cx="147034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NAME:</a:t>
            </a:r>
            <a:endParaRPr kumimoji="0" lang="en-AU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9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Equipment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529110"/>
          <a:ext cx="10515601" cy="2849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27339">
                  <a:extLst>
                    <a:ext uri="{9D8B030D-6E8A-4147-A177-3AD203B41FA5}">
                      <a16:colId xmlns:a16="http://schemas.microsoft.com/office/drawing/2014/main" val="998199300"/>
                    </a:ext>
                  </a:extLst>
                </a:gridCol>
                <a:gridCol w="935597">
                  <a:extLst>
                    <a:ext uri="{9D8B030D-6E8A-4147-A177-3AD203B41FA5}">
                      <a16:colId xmlns:a16="http://schemas.microsoft.com/office/drawing/2014/main" val="3042911309"/>
                    </a:ext>
                  </a:extLst>
                </a:gridCol>
                <a:gridCol w="871693">
                  <a:extLst>
                    <a:ext uri="{9D8B030D-6E8A-4147-A177-3AD203B41FA5}">
                      <a16:colId xmlns:a16="http://schemas.microsoft.com/office/drawing/2014/main" val="168788615"/>
                    </a:ext>
                  </a:extLst>
                </a:gridCol>
                <a:gridCol w="919082">
                  <a:extLst>
                    <a:ext uri="{9D8B030D-6E8A-4147-A177-3AD203B41FA5}">
                      <a16:colId xmlns:a16="http://schemas.microsoft.com/office/drawing/2014/main" val="203030222"/>
                    </a:ext>
                  </a:extLst>
                </a:gridCol>
                <a:gridCol w="968628">
                  <a:extLst>
                    <a:ext uri="{9D8B030D-6E8A-4147-A177-3AD203B41FA5}">
                      <a16:colId xmlns:a16="http://schemas.microsoft.com/office/drawing/2014/main" val="158544300"/>
                    </a:ext>
                  </a:extLst>
                </a:gridCol>
                <a:gridCol w="871693">
                  <a:extLst>
                    <a:ext uri="{9D8B030D-6E8A-4147-A177-3AD203B41FA5}">
                      <a16:colId xmlns:a16="http://schemas.microsoft.com/office/drawing/2014/main" val="3382616650"/>
                    </a:ext>
                  </a:extLst>
                </a:gridCol>
                <a:gridCol w="921237">
                  <a:extLst>
                    <a:ext uri="{9D8B030D-6E8A-4147-A177-3AD203B41FA5}">
                      <a16:colId xmlns:a16="http://schemas.microsoft.com/office/drawing/2014/main" val="1270453558"/>
                    </a:ext>
                  </a:extLst>
                </a:gridCol>
                <a:gridCol w="968628">
                  <a:extLst>
                    <a:ext uri="{9D8B030D-6E8A-4147-A177-3AD203B41FA5}">
                      <a16:colId xmlns:a16="http://schemas.microsoft.com/office/drawing/2014/main" val="4179153071"/>
                    </a:ext>
                  </a:extLst>
                </a:gridCol>
                <a:gridCol w="871693">
                  <a:extLst>
                    <a:ext uri="{9D8B030D-6E8A-4147-A177-3AD203B41FA5}">
                      <a16:colId xmlns:a16="http://schemas.microsoft.com/office/drawing/2014/main" val="2961340832"/>
                    </a:ext>
                  </a:extLst>
                </a:gridCol>
                <a:gridCol w="960011">
                  <a:extLst>
                    <a:ext uri="{9D8B030D-6E8A-4147-A177-3AD203B41FA5}">
                      <a16:colId xmlns:a16="http://schemas.microsoft.com/office/drawing/2014/main" val="764462672"/>
                    </a:ext>
                  </a:extLst>
                </a:gridCol>
              </a:tblGrid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Brad nailer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217807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Circular saw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351585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 drill (corded)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25589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 drill (rechargeable)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42897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 planer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98014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Jigsaw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121932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Mini-saw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87570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Multi-tool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26729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Laminate trimmer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575492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Impact driver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810025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Orbital sander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0567594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Rotary hammer drill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878050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Router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285851"/>
                  </a:ext>
                </a:extLst>
              </a:tr>
              <a:tr h="20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Spray gun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376" marR="66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90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			Equipment Table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40148" y="1825626"/>
          <a:ext cx="10311703" cy="4351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84151">
                  <a:extLst>
                    <a:ext uri="{9D8B030D-6E8A-4147-A177-3AD203B41FA5}">
                      <a16:colId xmlns:a16="http://schemas.microsoft.com/office/drawing/2014/main" val="3420742627"/>
                    </a:ext>
                  </a:extLst>
                </a:gridCol>
                <a:gridCol w="917456">
                  <a:extLst>
                    <a:ext uri="{9D8B030D-6E8A-4147-A177-3AD203B41FA5}">
                      <a16:colId xmlns:a16="http://schemas.microsoft.com/office/drawing/2014/main" val="4128831683"/>
                    </a:ext>
                  </a:extLst>
                </a:gridCol>
                <a:gridCol w="854791">
                  <a:extLst>
                    <a:ext uri="{9D8B030D-6E8A-4147-A177-3AD203B41FA5}">
                      <a16:colId xmlns:a16="http://schemas.microsoft.com/office/drawing/2014/main" val="1933031645"/>
                    </a:ext>
                  </a:extLst>
                </a:gridCol>
                <a:gridCol w="901261">
                  <a:extLst>
                    <a:ext uri="{9D8B030D-6E8A-4147-A177-3AD203B41FA5}">
                      <a16:colId xmlns:a16="http://schemas.microsoft.com/office/drawing/2014/main" val="3370051890"/>
                    </a:ext>
                  </a:extLst>
                </a:gridCol>
                <a:gridCol w="949846">
                  <a:extLst>
                    <a:ext uri="{9D8B030D-6E8A-4147-A177-3AD203B41FA5}">
                      <a16:colId xmlns:a16="http://schemas.microsoft.com/office/drawing/2014/main" val="3518142293"/>
                    </a:ext>
                  </a:extLst>
                </a:gridCol>
                <a:gridCol w="854791">
                  <a:extLst>
                    <a:ext uri="{9D8B030D-6E8A-4147-A177-3AD203B41FA5}">
                      <a16:colId xmlns:a16="http://schemas.microsoft.com/office/drawing/2014/main" val="3509964842"/>
                    </a:ext>
                  </a:extLst>
                </a:gridCol>
                <a:gridCol w="903374">
                  <a:extLst>
                    <a:ext uri="{9D8B030D-6E8A-4147-A177-3AD203B41FA5}">
                      <a16:colId xmlns:a16="http://schemas.microsoft.com/office/drawing/2014/main" val="4194813867"/>
                    </a:ext>
                  </a:extLst>
                </a:gridCol>
                <a:gridCol w="949846">
                  <a:extLst>
                    <a:ext uri="{9D8B030D-6E8A-4147-A177-3AD203B41FA5}">
                      <a16:colId xmlns:a16="http://schemas.microsoft.com/office/drawing/2014/main" val="585517720"/>
                    </a:ext>
                  </a:extLst>
                </a:gridCol>
                <a:gridCol w="854791">
                  <a:extLst>
                    <a:ext uri="{9D8B030D-6E8A-4147-A177-3AD203B41FA5}">
                      <a16:colId xmlns:a16="http://schemas.microsoft.com/office/drawing/2014/main" val="1884511601"/>
                    </a:ext>
                  </a:extLst>
                </a:gridCol>
                <a:gridCol w="941396">
                  <a:extLst>
                    <a:ext uri="{9D8B030D-6E8A-4147-A177-3AD203B41FA5}">
                      <a16:colId xmlns:a16="http://schemas.microsoft.com/office/drawing/2014/main" val="3071871627"/>
                    </a:ext>
                  </a:extLst>
                </a:gridCol>
              </a:tblGrid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Metal workshop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rowSpan="2"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525653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Machines: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5002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Bench grinder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987674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Drill press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669573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Metal cut-off saw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940033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Metal lathe (large)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82492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Metal lathe (small)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787258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Milling machine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012264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Pipe bender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876701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Polishing wheel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572699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Stick/ TIG/ MIG welder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821650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Sheet-metal bender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989747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Sheet-metal guillotine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199101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Sheet-metal roller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502288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Stick welder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686631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Swage and Jenny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22460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Wire wheel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119404"/>
                  </a:ext>
                </a:extLst>
              </a:tr>
              <a:tr h="359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Hand-power tools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745998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Angle grinder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731200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Drill (corded)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082313"/>
                  </a:ext>
                </a:extLst>
              </a:tr>
              <a:tr h="19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Drill (rechargeable)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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089" marR="65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869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5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727</Words>
  <Application>Microsoft Office PowerPoint</Application>
  <PresentationFormat>Widescreen</PresentationFormat>
  <Paragraphs>555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Equipment Induction</vt:lpstr>
      <vt:lpstr>    Introduction</vt:lpstr>
      <vt:lpstr>    Requirements</vt:lpstr>
      <vt:lpstr>    Requirements</vt:lpstr>
      <vt:lpstr>   Equipment Table</vt:lpstr>
      <vt:lpstr>   Equipment Table</vt:lpstr>
      <vt:lpstr>   Equipment Table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Induction</dc:title>
  <dc:creator>June</dc:creator>
  <cp:lastModifiedBy>June</cp:lastModifiedBy>
  <cp:revision>6</cp:revision>
  <dcterms:created xsi:type="dcterms:W3CDTF">2016-06-20T23:47:25Z</dcterms:created>
  <dcterms:modified xsi:type="dcterms:W3CDTF">2016-06-21T05:15:31Z</dcterms:modified>
</cp:coreProperties>
</file>